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  <p:sldId id="1147" r:id="rId10"/>
    <p:sldId id="1148" r:id="rId11"/>
    <p:sldId id="114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重难题型突破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题型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  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动态电路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厦门思明区第十一中学模拟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）如图甲所示是蜜柚自动筛选仪，电源电压为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24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，力敏电阻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的阻值随质量变化关系如图乙所示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传送带上的柚子经过检测点时，使力敏电阻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的阻值发生变化，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间的电压也随之发生改变，当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两端电压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≤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时，机械装置启动，将质量不达标的柚子推出，实现自动筛选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）当检测点上没有柚子时，电路的电流；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）当检测点上没有柚子时电路的总功率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566" y="3429000"/>
            <a:ext cx="7922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0.2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6573" y="4581128"/>
            <a:ext cx="8771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4025" y="2924944"/>
            <a:ext cx="2826055" cy="247946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3286" y="3153114"/>
            <a:ext cx="2901116" cy="225479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255446" y="537321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7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）该装置能够剔除的柚子的质量范围；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）不同等级的柚子筛选的质量标准是不同的，若顶级的柚子质量应达到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以上，为了达到这一标准（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不改变力敏电阻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应更换为多大的定值电阻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253951"/>
            <a:ext cx="23631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小于等于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75 kg</a:t>
            </a:r>
            <a:endParaRPr lang="zh-CN" altLang="zh-CN" sz="1400" kern="1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6574" y="3054444"/>
            <a:ext cx="816249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24 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37802" y="2968077"/>
            <a:ext cx="3232275" cy="283586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7294" y="3344427"/>
            <a:ext cx="3384376" cy="263038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663158" y="5803941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7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厦门外国语中学二模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）学习小组将装满盐水的气球连接在如图所示的电路中，闭合开关，通过某个操作，发现突然电压表示数变大，电流表示数变小，灯变暗，下列操作可能的是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向两侧拉气球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向中间压气球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气球破裂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气球内导线直接相连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①③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②④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9508" y="1913974"/>
            <a:ext cx="3008923" cy="274260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214886" y="19139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泉州五中模拟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）近十年，中国高铁从追赶到领跑，实现了完美超越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如图甲所示是高铁上烟雾报警器的简化原理图，其中电源电压保持不变，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为定值电阻，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为光敏电阻，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的阻值与光照强度的关系如图乙所示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当激光发生器射向光敏电阻的激光被烟雾遮挡时，光照强度减弱，下列说法错误的是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光敏电阻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的阻值增大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电流表的示数增大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电压表的示数增大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电压表与电流表示数之比变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3118" y="3140968"/>
            <a:ext cx="5802846" cy="24482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111430" y="249580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厦门一中二模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）如图所示是小明将一个定值电阻与滑动变阻器连接的电路实物图，以下分析正确的是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电流表和电压表分别测量的是滑动变阻器的电流和电压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当滑动变阻器的滑片向右移动时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电压表和电流表示数的比值变大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当滑动变阻器的滑片向左移动时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电压表和电流表示数的比值不变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当滑动变阻器的滑片向左移动时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电压表和电流表示数的比值变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150" y="1412776"/>
            <a:ext cx="3528392" cy="258700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367014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81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55476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福州鼓楼区屏东中学三模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）月夜温度极低，月球车会进入休眠状态，等到月昼来临，它将自主唤醒，进入工作状态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实践小组利用光敏电阻设计了一个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模拟唤醒系统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，如图所示，电源的电压为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是光敏电阻，它的阻值随光强的变化关系如表所示，光强用符号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表示，单位用符号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 x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光敏电阻的阻值随光强的增大而增大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当光强为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 x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光敏电阻的阻值为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 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当光照强度为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0l x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消耗的电功率为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 W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消耗的电功率为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 W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增大电阻箱阻值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可在光线强度更弱时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唤醒月球车进入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工作状态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7163342"/>
              </p:ext>
            </p:extLst>
          </p:nvPr>
        </p:nvGraphicFramePr>
        <p:xfrm>
          <a:off x="392143" y="3034548"/>
          <a:ext cx="6639170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476404">
                  <a:extLst>
                    <a:ext uri="{9D8B030D-6E8A-4147-A177-3AD203B41FA5}">
                      <a16:colId xmlns:a16="http://schemas.microsoft.com/office/drawing/2014/main" val="1447452775"/>
                    </a:ext>
                  </a:extLst>
                </a:gridCol>
                <a:gridCol w="737538">
                  <a:extLst>
                    <a:ext uri="{9D8B030D-6E8A-4147-A177-3AD203B41FA5}">
                      <a16:colId xmlns:a16="http://schemas.microsoft.com/office/drawing/2014/main" val="905810898"/>
                    </a:ext>
                  </a:extLst>
                </a:gridCol>
                <a:gridCol w="737538">
                  <a:extLst>
                    <a:ext uri="{9D8B030D-6E8A-4147-A177-3AD203B41FA5}">
                      <a16:colId xmlns:a16="http://schemas.microsoft.com/office/drawing/2014/main" val="1516137891"/>
                    </a:ext>
                  </a:extLst>
                </a:gridCol>
                <a:gridCol w="737538">
                  <a:extLst>
                    <a:ext uri="{9D8B030D-6E8A-4147-A177-3AD203B41FA5}">
                      <a16:colId xmlns:a16="http://schemas.microsoft.com/office/drawing/2014/main" val="2087840877"/>
                    </a:ext>
                  </a:extLst>
                </a:gridCol>
                <a:gridCol w="737538">
                  <a:extLst>
                    <a:ext uri="{9D8B030D-6E8A-4147-A177-3AD203B41FA5}">
                      <a16:colId xmlns:a16="http://schemas.microsoft.com/office/drawing/2014/main" val="827134301"/>
                    </a:ext>
                  </a:extLst>
                </a:gridCol>
                <a:gridCol w="737538">
                  <a:extLst>
                    <a:ext uri="{9D8B030D-6E8A-4147-A177-3AD203B41FA5}">
                      <a16:colId xmlns:a16="http://schemas.microsoft.com/office/drawing/2014/main" val="2897883103"/>
                    </a:ext>
                  </a:extLst>
                </a:gridCol>
                <a:gridCol w="737538">
                  <a:extLst>
                    <a:ext uri="{9D8B030D-6E8A-4147-A177-3AD203B41FA5}">
                      <a16:colId xmlns:a16="http://schemas.microsoft.com/office/drawing/2014/main" val="3785311982"/>
                    </a:ext>
                  </a:extLst>
                </a:gridCol>
                <a:gridCol w="737538">
                  <a:extLst>
                    <a:ext uri="{9D8B030D-6E8A-4147-A177-3AD203B41FA5}">
                      <a16:colId xmlns:a16="http://schemas.microsoft.com/office/drawing/2014/main" val="4005529809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/lx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0442172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i="1" kern="100" baseline="-250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/Ω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18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9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7697009"/>
                  </a:ext>
                </a:extLst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7374" y="2924944"/>
            <a:ext cx="4344766" cy="237626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584266" y="253528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143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泉州模拟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）小明为自己家的养牛场设计了一款补水提示器，其工作原理如图所示，水量减少时滑片上移，下列分析正确的是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与电压表相比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选择电流表设计电路更节能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如果选择电流表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可以在水太多时保护电路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如果选择电压表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水量增多时电表示数变小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如果选择电流表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水量增多时电表示数变小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3478" y="1616325"/>
            <a:ext cx="2701637" cy="254611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463358" y="138549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56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在如图所示的电路中，电源电压保持不变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当对电路进行某种操作后，电压表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示数与电流表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示数的比值变大，则此过程中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的示数变小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的示数变大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示数与电流表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示数的差值不变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示数与电流表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示数的差值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5366" y="1412776"/>
            <a:ext cx="2454425" cy="259636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455246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8097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泉州晋江模拟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）小晋将电流表改装成电子拉力计，如图所示是其电路原理图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弹簧右端和金属滑片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固定在一起（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弹簧的电阻不计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），拉环不受拉力时，滑片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为定值电阻，下列说法正确的是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在电路中没有作用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当不拉拉环时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接入阻值最小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当拉环受到拉力变大时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电流表示数变小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当拉环受到拉力变大时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电路的总功率变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9382" y="1821997"/>
            <a:ext cx="2817656" cy="289444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383238" y="19168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01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石狮一模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）科学小组设计了测量拉力大小的仪器，其原理如图甲所示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电源电压为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，电流表量程为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en-US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0.6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，电压表量程为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en-US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，滑动变阻器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字样，其接入电路的阻值随拉力大小的变化如图乙所示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初始状态下弹簧处于自然长度，滑动变阻器的滑片置于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端，在向右缓慢拉动拉环的过程中，下列分析正确的是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的电功率变小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电压表、电流表的示数均变大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当电流表示数为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所测拉力为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60 N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在保证电路各元件安全的情况下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所测拉力的最大值为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100 N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47334" y="2924944"/>
            <a:ext cx="4258277" cy="23775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698464" y="305444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317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1116</Words>
  <Application>Microsoft Office PowerPoint</Application>
  <PresentationFormat>自定义</PresentationFormat>
  <Paragraphs>87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等线</vt:lpstr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432</cp:revision>
  <dcterms:created xsi:type="dcterms:W3CDTF">2020-11-06T05:24:00Z</dcterms:created>
  <dcterms:modified xsi:type="dcterms:W3CDTF">2025-09-05T02:04:32Z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